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1697" r:id="rId2"/>
    <p:sldId id="256" r:id="rId3"/>
    <p:sldId id="1445" r:id="rId4"/>
    <p:sldId id="1677" r:id="rId5"/>
    <p:sldId id="1678" r:id="rId6"/>
    <p:sldId id="1679" r:id="rId7"/>
    <p:sldId id="1680" r:id="rId8"/>
    <p:sldId id="1681" r:id="rId9"/>
    <p:sldId id="1396" r:id="rId10"/>
    <p:sldId id="567" r:id="rId11"/>
    <p:sldId id="1567" r:id="rId12"/>
    <p:sldId id="1398" r:id="rId13"/>
    <p:sldId id="1455" r:id="rId14"/>
    <p:sldId id="1490" r:id="rId15"/>
    <p:sldId id="1444" r:id="rId16"/>
    <p:sldId id="1456" r:id="rId17"/>
    <p:sldId id="1446" r:id="rId18"/>
    <p:sldId id="1458" r:id="rId19"/>
    <p:sldId id="1675" r:id="rId20"/>
    <p:sldId id="1502" r:id="rId21"/>
    <p:sldId id="1503" r:id="rId22"/>
    <p:sldId id="1504" r:id="rId23"/>
    <p:sldId id="1505" r:id="rId24"/>
    <p:sldId id="1459" r:id="rId25"/>
    <p:sldId id="1463" r:id="rId26"/>
    <p:sldId id="1464" r:id="rId27"/>
    <p:sldId id="1465" r:id="rId28"/>
    <p:sldId id="1682" r:id="rId29"/>
    <p:sldId id="1683" r:id="rId30"/>
    <p:sldId id="1685" r:id="rId31"/>
    <p:sldId id="1684" r:id="rId32"/>
    <p:sldId id="1686" r:id="rId33"/>
    <p:sldId id="1687" r:id="rId34"/>
    <p:sldId id="1688" r:id="rId35"/>
    <p:sldId id="1698" r:id="rId36"/>
    <p:sldId id="1701" r:id="rId37"/>
    <p:sldId id="1487" r:id="rId38"/>
    <p:sldId id="1466" r:id="rId39"/>
    <p:sldId id="1468" r:id="rId40"/>
    <p:sldId id="1478" r:id="rId41"/>
    <p:sldId id="1479" r:id="rId42"/>
    <p:sldId id="1480" r:id="rId43"/>
    <p:sldId id="1558" r:id="rId44"/>
    <p:sldId id="1481" r:id="rId45"/>
    <p:sldId id="1559" r:id="rId46"/>
    <p:sldId id="1482" r:id="rId47"/>
    <p:sldId id="1484" r:id="rId48"/>
    <p:sldId id="1488" r:id="rId49"/>
    <p:sldId id="1485" r:id="rId50"/>
    <p:sldId id="1560" r:id="rId51"/>
    <p:sldId id="1495" r:id="rId52"/>
    <p:sldId id="1690" r:id="rId53"/>
    <p:sldId id="1691" r:id="rId54"/>
    <p:sldId id="1693" r:id="rId55"/>
    <p:sldId id="1692" r:id="rId56"/>
    <p:sldId id="1694" r:id="rId57"/>
    <p:sldId id="1506" r:id="rId58"/>
    <p:sldId id="1509" r:id="rId59"/>
    <p:sldId id="1511" r:id="rId60"/>
    <p:sldId id="1510" r:id="rId61"/>
    <p:sldId id="1561" r:id="rId62"/>
    <p:sldId id="1557" r:id="rId63"/>
    <p:sldId id="1562" r:id="rId64"/>
    <p:sldId id="1576" r:id="rId65"/>
    <p:sldId id="1507" r:id="rId66"/>
    <p:sldId id="1513" r:id="rId67"/>
    <p:sldId id="1512" r:id="rId68"/>
    <p:sldId id="1508" r:id="rId69"/>
    <p:sldId id="1514" r:id="rId70"/>
    <p:sldId id="1515" r:id="rId71"/>
    <p:sldId id="1521" r:id="rId72"/>
    <p:sldId id="1522" r:id="rId73"/>
    <p:sldId id="1531" r:id="rId74"/>
    <p:sldId id="1532" r:id="rId75"/>
    <p:sldId id="1533" r:id="rId76"/>
    <p:sldId id="1492" r:id="rId77"/>
    <p:sldId id="1535" r:id="rId78"/>
    <p:sldId id="1537" r:id="rId79"/>
    <p:sldId id="1536" r:id="rId80"/>
    <p:sldId id="1538" r:id="rId81"/>
    <p:sldId id="1540" r:id="rId82"/>
    <p:sldId id="1539" r:id="rId83"/>
    <p:sldId id="1534" r:id="rId84"/>
    <p:sldId id="1527" r:id="rId85"/>
    <p:sldId id="1541" r:id="rId86"/>
    <p:sldId id="1542" r:id="rId87"/>
    <p:sldId id="1543" r:id="rId88"/>
    <p:sldId id="1544" r:id="rId89"/>
    <p:sldId id="1546" r:id="rId90"/>
    <p:sldId id="1547" r:id="rId91"/>
    <p:sldId id="1550" r:id="rId92"/>
    <p:sldId id="1551" r:id="rId93"/>
    <p:sldId id="1552" r:id="rId94"/>
    <p:sldId id="1554" r:id="rId95"/>
    <p:sldId id="1553" r:id="rId96"/>
    <p:sldId id="1555" r:id="rId97"/>
    <p:sldId id="1556" r:id="rId98"/>
    <p:sldId id="1565" r:id="rId99"/>
    <p:sldId id="1564" r:id="rId100"/>
    <p:sldId id="1563" r:id="rId101"/>
    <p:sldId id="1566" r:id="rId102"/>
    <p:sldId id="1578" r:id="rId103"/>
    <p:sldId id="1699" r:id="rId104"/>
    <p:sldId id="1700" r:id="rId105"/>
    <p:sldId id="1579" r:id="rId106"/>
    <p:sldId id="1581" r:id="rId107"/>
    <p:sldId id="1568" r:id="rId108"/>
    <p:sldId id="1518" r:id="rId109"/>
    <p:sldId id="1571" r:id="rId110"/>
    <p:sldId id="1570" r:id="rId111"/>
    <p:sldId id="1572" r:id="rId112"/>
    <p:sldId id="1573" r:id="rId113"/>
    <p:sldId id="1574" r:id="rId114"/>
    <p:sldId id="1584" r:id="rId115"/>
    <p:sldId id="1587" r:id="rId116"/>
    <p:sldId id="1588" r:id="rId117"/>
    <p:sldId id="1589" r:id="rId118"/>
    <p:sldId id="1591" r:id="rId119"/>
    <p:sldId id="1592" r:id="rId120"/>
    <p:sldId id="1593" r:id="rId121"/>
    <p:sldId id="1596" r:id="rId122"/>
    <p:sldId id="1597" r:id="rId123"/>
    <p:sldId id="1594" r:id="rId124"/>
    <p:sldId id="1599" r:id="rId125"/>
    <p:sldId id="1600" r:id="rId126"/>
    <p:sldId id="1602" r:id="rId127"/>
    <p:sldId id="1601" r:id="rId128"/>
    <p:sldId id="1582" r:id="rId129"/>
    <p:sldId id="1695"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67465"/>
  </p:normalViewPr>
  <p:slideViewPr>
    <p:cSldViewPr snapToGrid="0">
      <p:cViewPr varScale="1">
        <p:scale>
          <a:sx n="81" d="100"/>
          <a:sy n="81" d="100"/>
        </p:scale>
        <p:origin x="936"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ready for ecology?</a:t>
            </a:r>
          </a:p>
          <a:p>
            <a:r>
              <a:rPr lang="en-US"/>
              <a:t>https://www.polleverywhere.com/multiple_choice_polls/xBnLArwyXRIy1farw6Xow?state=opened&amp;flow=Default&amp;onscreen=persist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0991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242337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does this plot suggest about the growth rate of the US population with time?</a:t>
            </a:r>
          </a:p>
          <a:p>
            <a:r>
              <a:rPr lang="en-US"/>
              <a:t>https://www.polleverywhere.com/multiple_choice_polls/13u44MZu9Gpi5G3jP8wBa?state=opened&amp;flow=Default&amp;onscreen=persist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3783028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focus on the theory of ecology, which mostly stems from population/dynamic/compartmental/mathematical models.</a:t>
            </a:r>
          </a:p>
          <a:p>
            <a:r>
              <a:rPr lang="en-US" dirty="0"/>
              <a:t>For statistical models, you’ll probably need to take a data science or statistics class. Here we’re talking about the general principles that underly ecological process	</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574898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does the dashed purple line in this model diagram indicate?</a:t>
            </a:r>
          </a:p>
          <a:p>
            <a:r>
              <a:rPr lang="en-US"/>
              <a:t>https://www.polleverywhere.com/multiple_choice_polls/yWskiZCxtKMnugiWtyLSE?state=opened&amp;flow=Default&amp;onscreen=persist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941910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67407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10C8-F434-4C04-460F-0079F70D1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8973C-9478-6BB9-24D1-7F67FD557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E0CFA-8621-2E4B-24BC-A87D6D4837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50274-6218-D5E2-28C6-119913B27DFF}"/>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75924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527DB-6119-00F4-64D4-BFB9B4713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4C649-A52C-1441-4345-CB034F016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0F108-BA32-BEDE-CAFF-06B986BFC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78F632-5482-71C1-C208-260B148C8B38}"/>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822660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790C2-095C-8737-EB74-A073091D4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2348-25E6-0AAC-EDDC-3FCF0951E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8EF07-CEB3-18B9-5962-7ABAEB6E4F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F292BB-C7BE-C59F-27B8-21F9AED4DBD2}"/>
              </a:ext>
            </a:extLst>
          </p:cNvPr>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3552659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1487-CC00-25E8-CF30-C49657C58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EAE2-A5C3-2E62-AE89-A26432829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2E0232-2B80-67F1-0F16-82F9DBE32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CDBA34-3BB0-9DB0-6FC8-F2ADF365F1CF}"/>
              </a:ext>
            </a:extLst>
          </p:cNvPr>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2762923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F082-8C46-1872-9ACD-BD12C3BB2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36917-93D4-8454-249C-2563CFEF7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C5EF2-8145-3CE3-7D42-A934F27A75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CAF468-9474-C493-FBAD-D9EDACBF5231}"/>
              </a:ext>
            </a:extLst>
          </p:cNvPr>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3264849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AAC0F-9703-CFD3-C1FE-B332298C3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A3743-E77F-D425-678D-75A9F4AA8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B7787-C6D8-9E6B-79C7-500D95A5D9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DD1AD0-4084-F28B-9350-4C500A33D330}"/>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4293300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64AF6-12D5-8290-4DAB-11EF384DF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8A340-E656-622A-EB4F-86D902C8C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DC66B-3D7F-C2F1-C1F2-21F881CD26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0C17BF-371F-02A6-9C54-0C49455050C1}"/>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443283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B00AA-2CE3-BE1B-84FD-97003CEF1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73AFF-545D-9F3D-FA86-DD08181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C1F8E-DC61-00BF-49A8-3C0E708ABE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91A1D0-7C4E-B252-D997-1E9ECA646A59}"/>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8257656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39917669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629307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182893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4442592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9</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92959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3/1/24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3/1/24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1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40.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png"/></Relationships>
</file>

<file path=ppt/slides/_rels/slide1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7.jpeg"/><Relationship Id="rId9" Type="http://schemas.openxmlformats.org/officeDocument/2006/relationships/image" Target="../media/image22.emf"/></Relationships>
</file>

<file path=ppt/slides/_rels/slide2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0.png"/><Relationship Id="rId7" Type="http://schemas.openxmlformats.org/officeDocument/2006/relationships/image" Target="../media/image19.emf"/><Relationship Id="rId12"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8.tiff"/><Relationship Id="rId5" Type="http://schemas.openxmlformats.org/officeDocument/2006/relationships/image" Target="../media/image18.png"/><Relationship Id="rId10" Type="http://schemas.openxmlformats.org/officeDocument/2006/relationships/image" Target="../media/image22.emf"/><Relationship Id="rId4" Type="http://schemas.openxmlformats.org/officeDocument/2006/relationships/image" Target="../media/image17.png"/><Relationship Id="rId9"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emf"/><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41.png"/><Relationship Id="rId7"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1.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jpeg"/><Relationship Id="rId3" Type="http://schemas.openxmlformats.org/officeDocument/2006/relationships/image" Target="../media/image52.png"/><Relationship Id="rId7" Type="http://schemas.openxmlformats.org/officeDocument/2006/relationships/image" Target="../media/image56.tiff"/><Relationship Id="rId12" Type="http://schemas.openxmlformats.org/officeDocument/2006/relationships/image" Target="../media/image61.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5" Type="http://schemas.openxmlformats.org/officeDocument/2006/relationships/image" Target="../media/image64.jpeg"/><Relationship Id="rId10" Type="http://schemas.openxmlformats.org/officeDocument/2006/relationships/image" Target="../media/image59.tiff"/><Relationship Id="rId4" Type="http://schemas.openxmlformats.org/officeDocument/2006/relationships/image" Target="../media/image53.tiff"/><Relationship Id="rId9" Type="http://schemas.openxmlformats.org/officeDocument/2006/relationships/image" Target="../media/image58.tiff"/><Relationship Id="rId14" Type="http://schemas.openxmlformats.org/officeDocument/2006/relationships/image" Target="../media/image63.jpeg"/></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594-D769-4A67-AD99-099268876E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92843E-4D29-B59F-EA6B-7A948890A420}"/>
              </a:ext>
            </a:extLst>
          </p:cNvPr>
          <p:cNvSpPr>
            <a:spLocks noGrp="1"/>
          </p:cNvSpPr>
          <p:nvPr>
            <p:ph type="subTitle" idx="1"/>
          </p:nvPr>
        </p:nvSpPr>
        <p:spPr/>
        <p:txBody>
          <a:bodyPr/>
          <a:lstStyle/>
          <a:p>
            <a:endParaRPr lang="en-US"/>
          </a:p>
        </p:txBody>
      </p:sp>
      <p:pic>
        <p:nvPicPr>
          <p:cNvPr id="5" name="slide.url=https://www.polleverywhere.com/multiple_choice_polls/xBnLArwyXRIy1farw6Xow?state=opened&amp;flow=Default&amp;onscreen=persist">
            <a:extLst>
              <a:ext uri="{FF2B5EF4-FFF2-40B4-BE49-F238E27FC236}">
                <a16:creationId xmlns:a16="http://schemas.microsoft.com/office/drawing/2014/main" id="{3016098E-55B2-345C-CD24-05D7C863609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64750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ln(1.02)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Tree>
    <p:extLst>
      <p:ext uri="{BB962C8B-B14F-4D97-AF65-F5344CB8AC3E}">
        <p14:creationId xmlns:p14="http://schemas.microsoft.com/office/powerpoint/2010/main" val="2971851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134C-4014-EF28-026D-B4778DF728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6BE64D-AB68-5070-1F6D-BF2F5A6D9F90}"/>
              </a:ext>
            </a:extLst>
          </p:cNvPr>
          <p:cNvSpPr>
            <a:spLocks noGrp="1"/>
          </p:cNvSpPr>
          <p:nvPr>
            <p:ph type="subTitle" idx="1"/>
          </p:nvPr>
        </p:nvSpPr>
        <p:spPr/>
        <p:txBody>
          <a:bodyPr/>
          <a:lstStyle/>
          <a:p>
            <a:endParaRPr lang="en-US"/>
          </a:p>
        </p:txBody>
      </p:sp>
      <p:pic>
        <p:nvPicPr>
          <p:cNvPr id="5" name="slide.url=https://www.polleverywhere.com/multiple_choice_polls/13u44MZu9Gpi5G3jP8wBa?state=opened&amp;flow=Default&amp;onscreen=persist">
            <a:extLst>
              <a:ext uri="{FF2B5EF4-FFF2-40B4-BE49-F238E27FC236}">
                <a16:creationId xmlns:a16="http://schemas.microsoft.com/office/drawing/2014/main" id="{919D3160-D65B-B5CF-F3DC-0DA9F5E9A2E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620695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latin typeface="Helvetica" pitchFamily="2" charset="0"/>
              </a:rPr>
              <a:t>Population, when unchecked, increases in a geometrical ratio. Subsistence increases only in an arithmetical</a:t>
            </a:r>
            <a:r>
              <a:rPr lang="en-US" sz="2200" dirty="0">
                <a:latin typeface="Helvetica" pitchFamily="2" charset="0"/>
              </a:rPr>
              <a:t> </a:t>
            </a:r>
            <a:r>
              <a:rPr lang="en-US" sz="2200" i="1" dirty="0">
                <a:effectLst/>
                <a:latin typeface="Helvetica" pitchFamily="2" charset="0"/>
              </a:rPr>
              <a:t>ratio.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29" y="5319762"/>
            <a:ext cx="11584025" cy="954107"/>
          </a:xfrm>
          <a:prstGeom prst="rect">
            <a:avLst/>
          </a:prstGeom>
          <a:noFill/>
        </p:spPr>
        <p:txBody>
          <a:bodyPr wrap="square">
            <a:spAutoFit/>
          </a:bodyPr>
          <a:lstStyle/>
          <a:p>
            <a:r>
              <a:rPr lang="en-US" sz="2800" dirty="0">
                <a:effectLst/>
                <a:latin typeface="Helvetica" pitchFamily="2" charset="0"/>
              </a:rPr>
              <a:t>Population growth slows as abundance approaches </a:t>
            </a:r>
            <a:r>
              <a:rPr lang="en-US" sz="2800" b="1" dirty="0">
                <a:solidFill>
                  <a:srgbClr val="C00000"/>
                </a:solidFill>
                <a:effectLst/>
                <a:latin typeface="Helvetica" pitchFamily="2" charset="0"/>
              </a:rPr>
              <a:t>carrying capacity</a:t>
            </a:r>
            <a:r>
              <a:rPr lang="en-US" sz="2800" dirty="0">
                <a:effectLst/>
                <a:latin typeface="Helvetica" pitchFamily="2" charset="0"/>
              </a:rPr>
              <a:t>. </a:t>
            </a: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spTree>
    <p:extLst>
      <p:ext uri="{BB962C8B-B14F-4D97-AF65-F5344CB8AC3E}">
        <p14:creationId xmlns:p14="http://schemas.microsoft.com/office/powerpoint/2010/main" val="22904688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Tree>
    <p:extLst>
      <p:ext uri="{BB962C8B-B14F-4D97-AF65-F5344CB8AC3E}">
        <p14:creationId xmlns:p14="http://schemas.microsoft.com/office/powerpoint/2010/main" val="996865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982036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657725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032523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352891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Tree>
    <p:extLst>
      <p:ext uri="{BB962C8B-B14F-4D97-AF65-F5344CB8AC3E}">
        <p14:creationId xmlns:p14="http://schemas.microsoft.com/office/powerpoint/2010/main" val="1171183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51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1, 2024</a:t>
            </a:r>
          </a:p>
        </p:txBody>
      </p:sp>
    </p:spTree>
    <p:extLst>
      <p:ext uri="{BB962C8B-B14F-4D97-AF65-F5344CB8AC3E}">
        <p14:creationId xmlns:p14="http://schemas.microsoft.com/office/powerpoint/2010/main" val="360992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828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Tree>
    <p:extLst>
      <p:ext uri="{BB962C8B-B14F-4D97-AF65-F5344CB8AC3E}">
        <p14:creationId xmlns:p14="http://schemas.microsoft.com/office/powerpoint/2010/main" val="3305327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0AF58D-D094-AD08-6EE1-C5EE0A79CEDE}"/>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CE4448-F796-4CE6-FB11-9476E856EF88}"/>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8" name="Rectangle 7">
                <a:extLst>
                  <a:ext uri="{FF2B5EF4-FFF2-40B4-BE49-F238E27FC236}">
                    <a16:creationId xmlns:a16="http://schemas.microsoft.com/office/drawing/2014/main" id="{3CCE4448-F796-4CE6-FB11-9476E856EF88}"/>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377A8A0-DD61-08D9-7FF6-B494A23003F6}"/>
              </a:ext>
            </a:extLst>
          </p:cNvPr>
          <p:cNvGrpSpPr/>
          <p:nvPr/>
        </p:nvGrpSpPr>
        <p:grpSpPr>
          <a:xfrm>
            <a:off x="8371610" y="3953102"/>
            <a:ext cx="3753648" cy="2929639"/>
            <a:chOff x="7819950" y="2189309"/>
            <a:chExt cx="4239188" cy="3179391"/>
          </a:xfrm>
        </p:grpSpPr>
        <p:pic>
          <p:nvPicPr>
            <p:cNvPr id="10" name="Picture 9" descr="Chart, scatter chart&#10;&#10;Description automatically generated">
              <a:extLst>
                <a:ext uri="{FF2B5EF4-FFF2-40B4-BE49-F238E27FC236}">
                  <a16:creationId xmlns:a16="http://schemas.microsoft.com/office/drawing/2014/main" id="{4CF823FC-79B6-D43C-ACB2-EB27AADE10A5}"/>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DB7D059-CDEE-8ACB-8614-F7988D454447}"/>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11" name="Rectangle 10">
                  <a:extLst>
                    <a:ext uri="{FF2B5EF4-FFF2-40B4-BE49-F238E27FC236}">
                      <a16:creationId xmlns:a16="http://schemas.microsoft.com/office/drawing/2014/main" id="{5DB7D059-CDEE-8ACB-8614-F7988D454447}"/>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6"/>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7"/>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8"/>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9"/>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10"/>
          <a:stretch>
            <a:fillRect/>
          </a:stretch>
        </p:blipFill>
        <p:spPr>
          <a:xfrm>
            <a:off x="171364" y="1528263"/>
            <a:ext cx="1791713" cy="1192038"/>
          </a:xfrm>
          <a:prstGeom prst="rect">
            <a:avLst/>
          </a:prstGeom>
        </p:spPr>
      </p:pic>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11"/>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078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402A6143-A767-0A51-45C5-5CD24E5BB402}"/>
              </a:ext>
            </a:extLst>
          </p:cNvPr>
          <p:cNvPicPr>
            <a:picLocks noGrp="1" noChangeAspect="1"/>
          </p:cNvPicPr>
          <p:nvPr>
            <p:ph idx="1"/>
          </p:nvPr>
        </p:nvPicPr>
        <p:blipFill>
          <a:blip r:embed="rId3"/>
          <a:stretch>
            <a:fillRect/>
          </a:stretch>
        </p:blipFill>
        <p:spPr>
          <a:xfrm>
            <a:off x="2442712" y="1271239"/>
            <a:ext cx="7306575" cy="4883828"/>
          </a:xfrm>
        </p:spPr>
      </p:pic>
    </p:spTree>
    <p:extLst>
      <p:ext uri="{BB962C8B-B14F-4D97-AF65-F5344CB8AC3E}">
        <p14:creationId xmlns:p14="http://schemas.microsoft.com/office/powerpoint/2010/main" val="160021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402D-6A7E-E4CB-AB7F-DA71D2839A7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E79E4A5-7288-5C4E-9EC8-91FE443D2855}"/>
              </a:ext>
            </a:extLst>
          </p:cNvPr>
          <p:cNvSpPr>
            <a:spLocks noGrp="1"/>
          </p:cNvSpPr>
          <p:nvPr>
            <p:ph type="subTitle" idx="1"/>
          </p:nvPr>
        </p:nvSpPr>
        <p:spPr/>
        <p:txBody>
          <a:bodyPr/>
          <a:lstStyle/>
          <a:p>
            <a:endParaRPr lang="en-US"/>
          </a:p>
        </p:txBody>
      </p:sp>
      <p:pic>
        <p:nvPicPr>
          <p:cNvPr id="5" name="slide.url=https://www.polleverywhere.com/multiple_choice_polls/yWskiZCxtKMnugiWtyLSE?state=opened&amp;flow=Default&amp;onscreen=persist">
            <a:extLst>
              <a:ext uri="{FF2B5EF4-FFF2-40B4-BE49-F238E27FC236}">
                <a16:creationId xmlns:a16="http://schemas.microsoft.com/office/drawing/2014/main" id="{518AE7C2-F837-2255-70AD-D0C1F93EB77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83512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frog and salamanders&#10;&#10;Description automatically generated">
            <a:extLst>
              <a:ext uri="{FF2B5EF4-FFF2-40B4-BE49-F238E27FC236}">
                <a16:creationId xmlns:a16="http://schemas.microsoft.com/office/drawing/2014/main" id="{97C9060F-2EF9-1C25-6545-8BCEA744ADC8}"/>
              </a:ext>
            </a:extLst>
          </p:cNvPr>
          <p:cNvPicPr>
            <a:picLocks noGrp="1" noChangeAspect="1"/>
          </p:cNvPicPr>
          <p:nvPr>
            <p:ph idx="1"/>
          </p:nvPr>
        </p:nvPicPr>
        <p:blipFill rotWithShape="1">
          <a:blip r:embed="rId3"/>
          <a:srcRect l="19720" t="13714" r="20549" b="13289"/>
          <a:stretch/>
        </p:blipFill>
        <p:spPr>
          <a:xfrm>
            <a:off x="2062140" y="1259305"/>
            <a:ext cx="7755628" cy="5331996"/>
          </a:xfrm>
        </p:spPr>
      </p:pic>
      <p:sp>
        <p:nvSpPr>
          <p:cNvPr id="2" name="Title 1">
            <a:extLst>
              <a:ext uri="{FF2B5EF4-FFF2-40B4-BE49-F238E27FC236}">
                <a16:creationId xmlns:a16="http://schemas.microsoft.com/office/drawing/2014/main" id="{3481F4D7-B884-963A-E5BF-24193C9D57D1}"/>
              </a:ext>
            </a:extLst>
          </p:cNvPr>
          <p:cNvSpPr>
            <a:spLocks noGrp="1"/>
          </p:cNvSpPr>
          <p:nvPr>
            <p:ph type="title"/>
          </p:nvPr>
        </p:nvSpPr>
        <p:spPr/>
        <p:txBody>
          <a:bodyPr/>
          <a:lstStyle/>
          <a:p>
            <a:r>
              <a:rPr lang="en-US" dirty="0"/>
              <a:t>A species interaction model</a:t>
            </a:r>
          </a:p>
        </p:txBody>
      </p:sp>
      <p:cxnSp>
        <p:nvCxnSpPr>
          <p:cNvPr id="6" name="Straight Arrow Connector 5">
            <a:extLst>
              <a:ext uri="{FF2B5EF4-FFF2-40B4-BE49-F238E27FC236}">
                <a16:creationId xmlns:a16="http://schemas.microsoft.com/office/drawing/2014/main" id="{5FE0C931-0516-0E43-5D2B-31FF34F1789C}"/>
              </a:ext>
            </a:extLst>
          </p:cNvPr>
          <p:cNvCxnSpPr>
            <a:cxnSpLocks/>
          </p:cNvCxnSpPr>
          <p:nvPr/>
        </p:nvCxnSpPr>
        <p:spPr>
          <a:xfrm flipH="1">
            <a:off x="8275287" y="1966809"/>
            <a:ext cx="440177" cy="24171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3D631F1C-53F7-33EC-6D9F-BC766675A5FF}"/>
              </a:ext>
            </a:extLst>
          </p:cNvPr>
          <p:cNvCxnSpPr>
            <a:cxnSpLocks/>
          </p:cNvCxnSpPr>
          <p:nvPr/>
        </p:nvCxnSpPr>
        <p:spPr>
          <a:xfrm flipV="1">
            <a:off x="3230086" y="5574632"/>
            <a:ext cx="465221" cy="529391"/>
          </a:xfrm>
          <a:prstGeom prst="straightConnector1">
            <a:avLst/>
          </a:prstGeom>
          <a:ln>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A0F4F4F-B854-7D2F-4181-7D24053C84BE}"/>
                  </a:ext>
                </a:extLst>
              </p:cNvPr>
              <p:cNvSpPr/>
              <p:nvPr/>
            </p:nvSpPr>
            <p:spPr>
              <a:xfrm>
                <a:off x="7935019" y="1072001"/>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𝑜𝑓</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𝑠𝑎𝑙𝑎𝑚𝑎𝑛𝑑𝑒𝑟</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𝑜𝑛</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𝑜𝑓</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𝑓𝑟𝑜𝑔𝑠</m:t>
                      </m:r>
                    </m:oMath>
                  </m:oMathPara>
                </a14:m>
                <a:endParaRPr lang="en-US" sz="2000" dirty="0">
                  <a:solidFill>
                    <a:srgbClr val="7030A0"/>
                  </a:solidFill>
                </a:endParaRPr>
              </a:p>
            </p:txBody>
          </p:sp>
        </mc:Choice>
        <mc:Fallback xmlns="">
          <p:sp>
            <p:nvSpPr>
              <p:cNvPr id="8" name="Rectangle 7">
                <a:extLst>
                  <a:ext uri="{FF2B5EF4-FFF2-40B4-BE49-F238E27FC236}">
                    <a16:creationId xmlns:a16="http://schemas.microsoft.com/office/drawing/2014/main" id="{AA0F4F4F-B854-7D2F-4181-7D24053C84BE}"/>
                  </a:ext>
                </a:extLst>
              </p:cNvPr>
              <p:cNvSpPr>
                <a:spLocks noRot="1" noChangeAspect="1" noMove="1" noResize="1" noEditPoints="1" noAdjustHandles="1" noChangeArrowheads="1" noChangeShapeType="1" noTextEdit="1"/>
              </p:cNvSpPr>
              <p:nvPr/>
            </p:nvSpPr>
            <p:spPr>
              <a:xfrm>
                <a:off x="7935019" y="1072001"/>
                <a:ext cx="3765497" cy="1015663"/>
              </a:xfrm>
              <a:prstGeom prst="rect">
                <a:avLst/>
              </a:prstGeom>
              <a:blipFill>
                <a:blip r:embed="rId4"/>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88527B8-E1B8-66DC-51F4-55777EB6583D}"/>
                  </a:ext>
                </a:extLst>
              </p:cNvPr>
              <p:cNvSpPr/>
              <p:nvPr/>
            </p:nvSpPr>
            <p:spPr>
              <a:xfrm>
                <a:off x="-248434" y="5598695"/>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𝑖𝑛𝑓𝑙𝑢𝑒𝑛𝑐𝑒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𝑓𝑟𝑜𝑔</m:t>
                      </m:r>
                      <m:r>
                        <a:rPr lang="en-US" sz="2000" b="0" i="1" smtClean="0">
                          <a:solidFill>
                            <a:schemeClr val="accent2">
                              <a:lumMod val="75000"/>
                            </a:schemeClr>
                          </a:solidFill>
                          <a:latin typeface="Cambria Math" panose="02040503050406030204" pitchFamily="18" charset="0"/>
                        </a:rPr>
                        <m:t> </m:t>
                      </m:r>
                    </m:oMath>
                  </m:oMathPara>
                </a14:m>
                <a:endParaRPr lang="en-US" sz="20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𝑎𝑏𝑢𝑛𝑑𝑎𝑛𝑐𝑒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𝑜𝑛</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oMath>
                  </m:oMathPara>
                </a14:m>
                <a:endParaRPr lang="en-US" sz="20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𝑟𝑎𝑡𝑒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𝑠𝑎𝑙𝑎𝑚𝑎𝑛𝑑𝑒𝑟𝑠</m:t>
                      </m:r>
                    </m:oMath>
                  </m:oMathPara>
                </a14:m>
                <a:endParaRPr lang="en-US" sz="2000" dirty="0">
                  <a:solidFill>
                    <a:schemeClr val="accent2">
                      <a:lumMod val="75000"/>
                    </a:schemeClr>
                  </a:solidFill>
                </a:endParaRPr>
              </a:p>
            </p:txBody>
          </p:sp>
        </mc:Choice>
        <mc:Fallback xmlns="">
          <p:sp>
            <p:nvSpPr>
              <p:cNvPr id="13" name="Rectangle 12">
                <a:extLst>
                  <a:ext uri="{FF2B5EF4-FFF2-40B4-BE49-F238E27FC236}">
                    <a16:creationId xmlns:a16="http://schemas.microsoft.com/office/drawing/2014/main" id="{F88527B8-E1B8-66DC-51F4-55777EB6583D}"/>
                  </a:ext>
                </a:extLst>
              </p:cNvPr>
              <p:cNvSpPr>
                <a:spLocks noRot="1" noChangeAspect="1" noMove="1" noResize="1" noEditPoints="1" noAdjustHandles="1" noChangeArrowheads="1" noChangeShapeType="1" noTextEdit="1"/>
              </p:cNvSpPr>
              <p:nvPr/>
            </p:nvSpPr>
            <p:spPr>
              <a:xfrm>
                <a:off x="-248434" y="5598695"/>
                <a:ext cx="3765497" cy="1015663"/>
              </a:xfrm>
              <a:prstGeom prst="rect">
                <a:avLst/>
              </a:prstGeom>
              <a:blipFill>
                <a:blip r:embed="rId5"/>
                <a:stretch>
                  <a:fillRect b="-740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6B0BB91-29E4-C865-AB9F-29417E3B713C}"/>
              </a:ext>
            </a:extLst>
          </p:cNvPr>
          <p:cNvCxnSpPr>
            <a:cxnSpLocks/>
          </p:cNvCxnSpPr>
          <p:nvPr/>
        </p:nvCxnSpPr>
        <p:spPr>
          <a:xfrm>
            <a:off x="3535748" y="2050036"/>
            <a:ext cx="319119" cy="31696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CA04F72-5BCA-5B7C-10BE-2A406EE3422F}"/>
                  </a:ext>
                </a:extLst>
              </p:cNvPr>
              <p:cNvSpPr/>
              <p:nvPr/>
            </p:nvSpPr>
            <p:spPr>
              <a:xfrm>
                <a:off x="1969557" y="1670307"/>
                <a:ext cx="2287425" cy="400110"/>
              </a:xfrm>
              <a:prstGeom prst="rect">
                <a:avLst/>
              </a:prstGeom>
            </p:spPr>
            <p:txBody>
              <a:bodyPr wrap="square">
                <a:spAutoFit/>
              </a:bodyPr>
              <a:lstStyle/>
              <a:p>
                <a14:m>
                  <m:oMath xmlns:m="http://schemas.openxmlformats.org/officeDocument/2006/math">
                    <m:r>
                      <a:rPr lang="en-US" sz="2000" b="0" i="1" smtClean="0">
                        <a:solidFill>
                          <a:sysClr val="windowText" lastClr="000000"/>
                        </a:solidFill>
                        <a:latin typeface="Cambria Math" panose="02040503050406030204" pitchFamily="18" charset="0"/>
                      </a:rPr>
                      <m:t>𝑓𝑟𝑜𝑔</m:t>
                    </m:r>
                    <m:r>
                      <a:rPr lang="en-US" sz="2000" b="0" i="1" smtClean="0">
                        <a:solidFill>
                          <a:sysClr val="windowText" lastClr="000000"/>
                        </a:solidFill>
                        <a:latin typeface="Cambria Math" panose="02040503050406030204" pitchFamily="18" charset="0"/>
                      </a:rPr>
                      <m:t> </m:t>
                    </m:r>
                  </m:oMath>
                </a14:m>
                <a:r>
                  <a:rPr lang="en-US" sz="2000" b="0" i="1" dirty="0">
                    <a:solidFill>
                      <a:sysClr val="windowText" lastClr="000000"/>
                    </a:solidFill>
                    <a:latin typeface="Cambria Math" panose="02040503050406030204" pitchFamily="18" charset="0"/>
                  </a:rPr>
                  <a:t>growth rate</a:t>
                </a:r>
              </a:p>
            </p:txBody>
          </p:sp>
        </mc:Choice>
        <mc:Fallback xmlns="">
          <p:sp>
            <p:nvSpPr>
              <p:cNvPr id="18" name="Rectangle 17">
                <a:extLst>
                  <a:ext uri="{FF2B5EF4-FFF2-40B4-BE49-F238E27FC236}">
                    <a16:creationId xmlns:a16="http://schemas.microsoft.com/office/drawing/2014/main" id="{FCA04F72-5BCA-5B7C-10BE-2A406EE3422F}"/>
                  </a:ext>
                </a:extLst>
              </p:cNvPr>
              <p:cNvSpPr>
                <a:spLocks noRot="1" noChangeAspect="1" noMove="1" noResize="1" noEditPoints="1" noAdjustHandles="1" noChangeArrowheads="1" noChangeShapeType="1" noTextEdit="1"/>
              </p:cNvSpPr>
              <p:nvPr/>
            </p:nvSpPr>
            <p:spPr>
              <a:xfrm>
                <a:off x="1969557" y="1670307"/>
                <a:ext cx="2287425" cy="400110"/>
              </a:xfrm>
              <a:prstGeom prst="rect">
                <a:avLst/>
              </a:prstGeom>
              <a:blipFill>
                <a:blip r:embed="rId6"/>
                <a:stretch>
                  <a:fillRect l="-1105" t="-6061" b="-24242"/>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254F9D8-8E63-C0F4-46D3-1D62B80378B8}"/>
              </a:ext>
            </a:extLst>
          </p:cNvPr>
          <p:cNvCxnSpPr>
            <a:cxnSpLocks/>
          </p:cNvCxnSpPr>
          <p:nvPr/>
        </p:nvCxnSpPr>
        <p:spPr>
          <a:xfrm flipH="1" flipV="1">
            <a:off x="7332412" y="5851798"/>
            <a:ext cx="333043" cy="43799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5FC9E4C-4342-8470-B7D4-FACB327BBCC2}"/>
                  </a:ext>
                </a:extLst>
              </p:cNvPr>
              <p:cNvSpPr/>
              <p:nvPr/>
            </p:nvSpPr>
            <p:spPr>
              <a:xfrm>
                <a:off x="7498933" y="6289792"/>
                <a:ext cx="3107446" cy="400110"/>
              </a:xfrm>
              <a:prstGeom prst="rect">
                <a:avLst/>
              </a:prstGeom>
            </p:spPr>
            <p:txBody>
              <a:bodyPr wrap="square">
                <a:spAutoFit/>
              </a:bodyPr>
              <a:lstStyle/>
              <a:p>
                <a14:m>
                  <m:oMath xmlns:m="http://schemas.openxmlformats.org/officeDocument/2006/math">
                    <m:r>
                      <a:rPr lang="en-US" sz="2000" b="0" i="1" smtClean="0">
                        <a:solidFill>
                          <a:sysClr val="windowText" lastClr="000000"/>
                        </a:solidFill>
                        <a:latin typeface="Cambria Math" panose="02040503050406030204" pitchFamily="18" charset="0"/>
                      </a:rPr>
                      <m:t>𝑠𝑎𝑙𝑎𝑚𝑎𝑛𝑑𝑒𝑟</m:t>
                    </m:r>
                    <m:r>
                      <a:rPr lang="en-US" sz="2000" b="0" i="1" smtClean="0">
                        <a:solidFill>
                          <a:sysClr val="windowText" lastClr="000000"/>
                        </a:solidFill>
                        <a:latin typeface="Cambria Math" panose="02040503050406030204" pitchFamily="18" charset="0"/>
                      </a:rPr>
                      <m:t> </m:t>
                    </m:r>
                  </m:oMath>
                </a14:m>
                <a:r>
                  <a:rPr lang="en-US" sz="2000" b="0" i="1" dirty="0">
                    <a:solidFill>
                      <a:sysClr val="windowText" lastClr="000000"/>
                    </a:solidFill>
                    <a:latin typeface="Cambria Math" panose="02040503050406030204" pitchFamily="18" charset="0"/>
                  </a:rPr>
                  <a:t>growth rate</a:t>
                </a:r>
              </a:p>
            </p:txBody>
          </p:sp>
        </mc:Choice>
        <mc:Fallback xmlns="">
          <p:sp>
            <p:nvSpPr>
              <p:cNvPr id="20" name="Rectangle 19">
                <a:extLst>
                  <a:ext uri="{FF2B5EF4-FFF2-40B4-BE49-F238E27FC236}">
                    <a16:creationId xmlns:a16="http://schemas.microsoft.com/office/drawing/2014/main" id="{95FC9E4C-4342-8470-B7D4-FACB327BBCC2}"/>
                  </a:ext>
                </a:extLst>
              </p:cNvPr>
              <p:cNvSpPr>
                <a:spLocks noRot="1" noChangeAspect="1" noMove="1" noResize="1" noEditPoints="1" noAdjustHandles="1" noChangeArrowheads="1" noChangeShapeType="1" noTextEdit="1"/>
              </p:cNvSpPr>
              <p:nvPr/>
            </p:nvSpPr>
            <p:spPr>
              <a:xfrm>
                <a:off x="7498933" y="6289792"/>
                <a:ext cx="3107446" cy="400110"/>
              </a:xfrm>
              <a:prstGeom prst="rect">
                <a:avLst/>
              </a:prstGeom>
              <a:blipFill>
                <a:blip r:embed="rId7"/>
                <a:stretch>
                  <a:fillRect t="-9375" b="-28125"/>
                </a:stretch>
              </a:blipFill>
            </p:spPr>
            <p:txBody>
              <a:bodyPr/>
              <a:lstStyle/>
              <a:p>
                <a:r>
                  <a:rPr lang="en-US">
                    <a:noFill/>
                  </a:rPr>
                  <a:t> </a:t>
                </a:r>
              </a:p>
            </p:txBody>
          </p:sp>
        </mc:Fallback>
      </mc:AlternateContent>
    </p:spTree>
    <p:extLst>
      <p:ext uri="{BB962C8B-B14F-4D97-AF65-F5344CB8AC3E}">
        <p14:creationId xmlns:p14="http://schemas.microsoft.com/office/powerpoint/2010/main" val="595939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B7895BA4-D6D9-91C8-55AA-D12BC9ADEB70}"/>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D27EA132-F413-C201-CEAB-67EAD66E1CF6}"/>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B61D81-67E1-CFFF-214A-51221553CF5A}"/>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DEE7401C-6153-6671-0019-198C15CE78D9}"/>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E264AA8A-42EF-A75B-988D-0FB0DF83982F}"/>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833E9D-8C5C-4F50-EE57-323114D50248}"/>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E6BE80-FD2C-DCF3-91A3-F62C95B7CF20}"/>
              </a:ext>
            </a:extLst>
          </p:cNvPr>
          <p:cNvSpPr/>
          <p:nvPr/>
        </p:nvSpPr>
        <p:spPr>
          <a:xfrm>
            <a:off x="6905297" y="3358834"/>
            <a:ext cx="2711669" cy="548277"/>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B1E7F4-1F26-6E15-F940-CAEF498485A5}"/>
              </a:ext>
            </a:extLst>
          </p:cNvPr>
          <p:cNvSpPr/>
          <p:nvPr/>
        </p:nvSpPr>
        <p:spPr>
          <a:xfrm>
            <a:off x="4366634" y="3942418"/>
            <a:ext cx="2538663"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49F80DB5-67A7-844E-5979-21B19012DEDD}"/>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31A5269C-E163-5603-75C1-547AE7FBDAB7}"/>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71B7E2-F34F-B836-7412-344C03F7CDA7}"/>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5D074-0501-87D0-963A-0C8938476F6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236C03BD-632C-2705-A600-A074D920A14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262C4CC-6901-281C-B52B-F581643144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31FB979-C3C9-FB69-4CA8-D5A70EC083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3B256245-3947-C221-2CD9-BDEFB812D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AF60B64D-C4B4-69B3-E1B7-D00C0EB4A6BE}"/>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40F266E7-1819-CCC3-1F47-C49A15E6F025}"/>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9E21BC9-AEFB-BB8B-6C66-FB2D11E4B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7BEED95D-A365-E68A-3915-BCF443375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D98E195-3CED-5C52-B314-FEAB554B33C3}"/>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93EABA5B-61DC-9945-D427-E4CE50389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986BC159-50CB-B518-CEFE-E3A4C9BCBE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48B68A6-EE3E-DE08-655F-291E3C4C99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AEA9A46A-C942-413F-3531-4AA1C161FA4A}"/>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539EC8-2347-BBCD-44F4-D0BAF444FF4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74EEEB-680D-E909-5F8C-C97BE9720CD7}"/>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04549B-56E8-CB98-370E-3DAAE3623A18}"/>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ED1741E-1D45-BAA4-79EE-5FEC768AD635}"/>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B870A030-2913-DBEF-DE3E-BE09B628DFE9}"/>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FCF27104-65FC-789F-334A-3C0A1456756A}"/>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EA94397D-F904-330E-7122-4A1E6DD996A8}"/>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6276BB72-AECE-CCA8-9712-49D96D194E62}"/>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981C97-7135-B4D7-738C-20EAE27285FE}"/>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5E0FE9-3D5E-2132-E729-586761D7E338}"/>
              </a:ext>
            </a:extLst>
          </p:cNvPr>
          <p:cNvSpPr/>
          <p:nvPr/>
        </p:nvSpPr>
        <p:spPr>
          <a:xfrm>
            <a:off x="4314552" y="3405144"/>
            <a:ext cx="2553152" cy="512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3E2020-18F1-0091-36CF-425594C997A0}"/>
              </a:ext>
            </a:extLst>
          </p:cNvPr>
          <p:cNvSpPr/>
          <p:nvPr/>
        </p:nvSpPr>
        <p:spPr>
          <a:xfrm>
            <a:off x="1851102" y="3892194"/>
            <a:ext cx="2463450" cy="4884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C7679EA-7EC3-BEAA-BA6D-4098CD20C749}"/>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6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0969-1F5D-A4EF-BC6A-FC8AD7DDE1D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9ED19A-DD50-8F22-1F6C-1EBAD2F3D0E6}"/>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3F22DE7-8D0E-996F-DB92-6BE904018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5621650-E89E-B7B0-96A1-898773E2C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7A98F796-D8F7-4F84-0F6C-1AB43DA53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A8F87578-7E14-786D-5742-D7492389677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9C261185-5672-D95A-ADA9-F6D368A88E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FFE38AC-9F44-44B0-75EA-D91DA2A85B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041DC03-BBCD-A66A-74F0-F510CF7380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FF9A01E-3EB2-1A40-B9D2-01459DDA31B5}"/>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C39AD8D4-3A1A-BED7-6048-34B642BDB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08D74CC-A99D-01BC-8C9E-C476F78129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076A804-197F-7E23-2F26-815881669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EDF8F5-7CAE-AA13-932D-EA3609094049}"/>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71186A-5E3E-CE1B-B813-D086B211EB3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E874E2-8C3B-3FFF-5AC7-72DD9918E2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5ECF31-A54F-8F5A-9D39-DB2FE69EB7FC}"/>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73470A0-C29C-9455-1452-22F76FC3EF95}"/>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82147609-073E-141C-46F4-F253E02C6CE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CF14A8D-1DBA-CBFC-D8B7-CA065137F33B}"/>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D9CDCC42-389E-B3D4-8E7B-77B8164C6D48}"/>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CE18DD62-8E9D-6004-E00B-2AEAB8F627AD}"/>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79B1-95C9-E46A-6EE6-6F0D59DB784A}"/>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C12A0-BD1C-6BBC-BA57-B878AC32AD67}"/>
              </a:ext>
            </a:extLst>
          </p:cNvPr>
          <p:cNvSpPr/>
          <p:nvPr/>
        </p:nvSpPr>
        <p:spPr>
          <a:xfrm>
            <a:off x="1916796" y="4413749"/>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B752498-050A-74E0-897B-33F65EF5B2D6}"/>
              </a:ext>
            </a:extLst>
          </p:cNvPr>
          <p:cNvSpPr/>
          <p:nvPr/>
        </p:nvSpPr>
        <p:spPr>
          <a:xfrm>
            <a:off x="10706762" y="2722491"/>
            <a:ext cx="1403544" cy="198226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905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63F96-5CCA-ECE4-CCAD-9D89DA37B9EB}"/>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9E949E9A-A170-73F2-380B-ADBA00E67691}"/>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405F6774-4F13-FD0B-E96F-7EA3ED7CD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042A9463-0E81-FD76-CD5D-7898D45E33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57F0DB21-E31A-7889-1FA3-F0CB5E83C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B1AE6CA4-7914-72BA-0FCE-06C1B3CD34E2}"/>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EA890A4A-D39D-7F08-5D78-536686178C23}"/>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392F6698-82D3-265D-9C1B-9E10CC08B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DE950E3C-05E3-A87F-299A-1970DEA6C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1BFD8D54-DD04-3332-2743-F765D3BED40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E777B9BA-0BC0-B766-B3C2-995C95E918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FDAE38A-0C90-655F-84F8-E8559C04A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49D076FA-28D7-6B6F-8430-4649FD0A2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3BF41C5-E569-2674-5FB5-7D1E8877B56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6E28781-B554-468E-2AD0-D0A7D15BA9C7}"/>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D544B2-65E0-4B92-27A0-1B9E41A68DA4}"/>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E4B42-5049-0F3D-2C58-7EE9C0DDD823}"/>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201BF952-D5E5-8A17-2E8D-DB3D2BF4909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6904E96-CEE2-25E5-13E6-D8AC0F6D4769}"/>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FE798B90-9E89-C678-E70E-5A508F18E858}"/>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E287967D-B748-09FB-FD91-E97700E08C20}"/>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C2F8C235-62BA-07D3-05F9-D73CA779FCC5}"/>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C3D92E-F183-44CF-B09D-77EDDD7EF44F}"/>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F6E307-BAFE-7397-41A2-DEB25FF3BAE3}"/>
              </a:ext>
            </a:extLst>
          </p:cNvPr>
          <p:cNvSpPr/>
          <p:nvPr/>
        </p:nvSpPr>
        <p:spPr>
          <a:xfrm>
            <a:off x="1868707" y="4926745"/>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10433DA-28D1-88C2-F3FA-295FE3DFDF5D}"/>
              </a:ext>
            </a:extLst>
          </p:cNvPr>
          <p:cNvSpPr/>
          <p:nvPr/>
        </p:nvSpPr>
        <p:spPr>
          <a:xfrm>
            <a:off x="10706762" y="3717827"/>
            <a:ext cx="1403544" cy="9869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11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43A4-F063-287A-DB70-0CC1C99307E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94BF6D8F-C63D-1A13-BBFC-554BF60C0A0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B8A81853-F207-B757-3813-31B32EACE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F0D8DBC-2C20-03AD-FE4C-29F7CD6DC8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77B227FE-1FED-9902-7FE6-0634F4816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D26E25BB-A50A-A98E-3E31-880DD172F11B}"/>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3DBCABA9-8CEF-994E-D3D8-3A7847855C4E}"/>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CF326BBC-D827-07F3-3CC5-946A729B9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278A9C3-214B-8EA9-9723-14A544DFF5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486EF75D-9624-81E5-145B-92DC072B12D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70EF872-0388-D866-2339-A93C57D17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66758F12-F964-2B91-B23D-44AFDABC6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EEF0C5A4-D87B-F1A9-8CBA-BCDA3581A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3006DF38-54B6-0019-C53B-EC425012CA85}"/>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20D50-1631-021A-B929-AB0BEDDE62A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D5438B-98B5-BE31-A041-2CE77724009D}"/>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4BE23E-8FFA-F4FE-A675-0006D9514223}"/>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8194194-13A8-7AA6-9E0E-7068DEA2D148}"/>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B379CE9-B576-6250-DC74-76210232528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5AFC2B7-90C4-DC1F-E2D7-2F15D79F85D3}"/>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3FFB5163-E5D3-BDDE-EFD3-2D6963EB917C}"/>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65A8495B-1164-B3D2-66B0-C2B5A0B8CBB5}"/>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C68819-6176-3EC2-B02C-099F7D572504}"/>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5015D-EAF0-80BD-E1F1-56116BD722BA}"/>
              </a:ext>
            </a:extLst>
          </p:cNvPr>
          <p:cNvSpPr/>
          <p:nvPr/>
        </p:nvSpPr>
        <p:spPr>
          <a:xfrm>
            <a:off x="1894070" y="5384785"/>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679B098-8A0E-A908-F752-2A45FC818E6F}"/>
              </a:ext>
            </a:extLst>
          </p:cNvPr>
          <p:cNvSpPr/>
          <p:nvPr/>
        </p:nvSpPr>
        <p:spPr>
          <a:xfrm>
            <a:off x="10989125" y="4861409"/>
            <a:ext cx="1237819" cy="10467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680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794A-FA66-24C7-DAE1-3E1702B4A094}"/>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4BFF72A4-5436-903D-8193-CBF5F2C468EC}"/>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9262BE5-7036-0A03-6A8F-740970C40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7E5F307-DA55-1257-2D8C-2107D5398D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4232091D-06B4-9486-68FE-F7E3FA60D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53297BFD-5DD7-2824-9450-7E337E975BB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DA7DC6E-B5DF-5C3F-FF1D-8F430B7E24E5}"/>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D8DE4BF-A5F2-3B03-4AA1-3D435A551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609543E-F34B-0FF6-A5C1-488B41792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DA67120F-B07F-AF6E-42DD-E93579EE9450}"/>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9410E90-DF6E-B1EC-A357-9FB985E94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0E33DBC1-3FD0-2548-A2CC-F9B88B98A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21447F3A-7A91-271E-3798-B40950230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DD8F60D-3550-77B7-28F7-4D7B55ECBAD5}"/>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ADD98C-BA8A-C6D6-CBB9-BF383BE01357}"/>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1A8300-CF9D-9997-61EE-877668DEE7F7}"/>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A9BCAD-53F2-7E57-BD04-32805209072C}"/>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3B399006-CE9D-BD49-BCCC-E4F9208D6884}"/>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ED3B14C-93CB-6E60-A99C-14FAF75DA73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730AD5-C201-1404-3FFE-AA3111A014D8}"/>
              </a:ext>
            </a:extLst>
          </p:cNvPr>
          <p:cNvSpPr>
            <a:spLocks noGrp="1"/>
          </p:cNvSpPr>
          <p:nvPr>
            <p:ph type="title"/>
          </p:nvPr>
        </p:nvSpPr>
        <p:spPr>
          <a:xfrm>
            <a:off x="838200" y="365125"/>
            <a:ext cx="10515600" cy="1325563"/>
          </a:xfrm>
        </p:spPr>
        <p:txBody>
          <a:bodyPr/>
          <a:lstStyle/>
          <a:p>
            <a:r>
              <a:rPr lang="en-US" dirty="0"/>
              <a:t>Population Growth and Regulation</a:t>
            </a:r>
          </a:p>
        </p:txBody>
      </p:sp>
      <p:pic>
        <p:nvPicPr>
          <p:cNvPr id="8" name="Content Placeholder 6" descr="A table with a list of events&#10;&#10;Description automatically generated">
            <a:extLst>
              <a:ext uri="{FF2B5EF4-FFF2-40B4-BE49-F238E27FC236}">
                <a16:creationId xmlns:a16="http://schemas.microsoft.com/office/drawing/2014/main" id="{BDF5005B-21C3-581A-15B7-8A493AF1A601}"/>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B812BB82-46A1-061F-8BD9-6B3923FDDD51}"/>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E2CCF7-D67D-644F-6C56-C34899086644}"/>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8136A6-FF8A-CA40-42DD-85BABF9D53D9}"/>
              </a:ext>
            </a:extLst>
          </p:cNvPr>
          <p:cNvSpPr/>
          <p:nvPr/>
        </p:nvSpPr>
        <p:spPr>
          <a:xfrm>
            <a:off x="4314552" y="3405144"/>
            <a:ext cx="2553152" cy="512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14C3D2-5662-6CE6-58D0-203620163626}"/>
              </a:ext>
            </a:extLst>
          </p:cNvPr>
          <p:cNvSpPr/>
          <p:nvPr/>
        </p:nvSpPr>
        <p:spPr>
          <a:xfrm>
            <a:off x="1851102" y="3892194"/>
            <a:ext cx="2463450" cy="4884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69A723-FF32-C999-5784-5EBCCD975F25}"/>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181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B03A-4E44-FCE6-062D-B74C3FC83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CAF40-90CE-097E-0699-B175FE5F5DBC}"/>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D7E35915-8B6D-16BF-FD1D-3E39EA6016AA}"/>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ADCE9EC8-2069-D1B6-7AF6-8F44586B785D}"/>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9F2910-9AD1-CB4F-81EA-51AA1F417067}"/>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8DC504-663A-F5ED-ADAD-5B68E32EDE87}"/>
              </a:ext>
            </a:extLst>
          </p:cNvPr>
          <p:cNvSpPr/>
          <p:nvPr/>
        </p:nvSpPr>
        <p:spPr>
          <a:xfrm>
            <a:off x="4345613" y="4493172"/>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31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F2DA-C5D1-B2A3-E2DD-9B3C6BBD5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C94C0-1434-1F58-C748-41BCFA13D185}"/>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562D3557-CDE9-BCBA-18DE-4D51E4653EF3}"/>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DE46384E-90C4-D575-25CD-A06C23B7108D}"/>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3819E-20EB-5FA5-CBAA-E49C73BBF9FE}"/>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9969D4-D193-8F68-5860-314FD803FB18}"/>
              </a:ext>
            </a:extLst>
          </p:cNvPr>
          <p:cNvSpPr/>
          <p:nvPr/>
        </p:nvSpPr>
        <p:spPr>
          <a:xfrm>
            <a:off x="4309035" y="4991736"/>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690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Tree>
    <p:extLst>
      <p:ext uri="{BB962C8B-B14F-4D97-AF65-F5344CB8AC3E}">
        <p14:creationId xmlns:p14="http://schemas.microsoft.com/office/powerpoint/2010/main" val="2124129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E5F2-F7D5-812B-9237-25F5D733B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DB3E9-F7E7-A2FB-AEFC-63CC14C98933}"/>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993F3641-5E2F-0523-F4A1-F64D52F3F7FB}"/>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3F28AC90-B152-B9E0-4973-5395E3B614FA}"/>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C49FDA-FF9C-C677-69AB-5E0BEB54B0A5}"/>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A0A8A8-38F4-39EC-AA86-ACA0746E32BE}"/>
              </a:ext>
            </a:extLst>
          </p:cNvPr>
          <p:cNvSpPr/>
          <p:nvPr/>
        </p:nvSpPr>
        <p:spPr>
          <a:xfrm>
            <a:off x="4277503" y="5565518"/>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507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6926094" y="6387685"/>
            <a:ext cx="5289011" cy="430887"/>
          </a:xfrm>
          <a:prstGeom prst="rect">
            <a:avLst/>
          </a:prstGeom>
        </p:spPr>
        <p:txBody>
          <a:bodyPr wrap="square">
            <a:spAutoFit/>
          </a:bodyPr>
          <a:lstStyle/>
          <a:p>
            <a:pPr algn="ctr"/>
            <a:r>
              <a:rPr lang="en-US" sz="2200" dirty="0"/>
              <a:t>Martinez-Bakker et al. 2014. </a:t>
            </a:r>
            <a:r>
              <a:rPr lang="en-US" sz="2200" i="1" dirty="0"/>
              <a:t>Proc Roy Soc B.</a:t>
            </a:r>
          </a:p>
        </p:txBody>
      </p:sp>
      <p:pic>
        <p:nvPicPr>
          <p:cNvPr id="7" name="Main graphic">
            <a:extLst>
              <a:ext uri="{FF2B5EF4-FFF2-40B4-BE49-F238E27FC236}">
                <a16:creationId xmlns:a16="http://schemas.microsoft.com/office/drawing/2014/main" id="{794CAF15-990D-7973-3EA7-8AD87881E702}"/>
              </a:ext>
            </a:extLst>
          </p:cNvPr>
          <p:cNvPicPr/>
          <p:nvPr/>
        </p:nvPicPr>
        <p:blipFill>
          <a:blip r:embed="rId3"/>
          <a:stretch/>
        </p:blipFill>
        <p:spPr>
          <a:xfrm>
            <a:off x="1309888" y="1690688"/>
            <a:ext cx="5014864" cy="4838343"/>
          </a:xfrm>
          <a:prstGeom prst="rect">
            <a:avLst/>
          </a:prstGeom>
          <a:ln>
            <a:noFill/>
          </a:ln>
        </p:spPr>
      </p:pic>
      <p:sp>
        <p:nvSpPr>
          <p:cNvPr id="5" name="Title 1">
            <a:extLst>
              <a:ext uri="{FF2B5EF4-FFF2-40B4-BE49-F238E27FC236}">
                <a16:creationId xmlns:a16="http://schemas.microsoft.com/office/drawing/2014/main" id="{36ACD522-6952-E74D-2AF9-4AB7842BC590}"/>
              </a:ext>
            </a:extLst>
          </p:cNvPr>
          <p:cNvSpPr txBox="1">
            <a:spLocks/>
          </p:cNvSpPr>
          <p:nvPr/>
        </p:nvSpPr>
        <p:spPr>
          <a:xfrm>
            <a:off x="7704307" y="2175913"/>
            <a:ext cx="4098588" cy="25061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Many populations (including human) are better approximated by an assumption of a continuous birth rate</a:t>
            </a:r>
          </a:p>
        </p:txBody>
      </p:sp>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53163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3932368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447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45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933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12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Tree>
    <p:extLst>
      <p:ext uri="{BB962C8B-B14F-4D97-AF65-F5344CB8AC3E}">
        <p14:creationId xmlns:p14="http://schemas.microsoft.com/office/powerpoint/2010/main" val="2710700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93655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48594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1314644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00241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581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66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Tree>
    <p:extLst>
      <p:ext uri="{BB962C8B-B14F-4D97-AF65-F5344CB8AC3E}">
        <p14:creationId xmlns:p14="http://schemas.microsoft.com/office/powerpoint/2010/main" val="3242481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3906</TotalTime>
  <Words>6292</Words>
  <Application>Microsoft Macintosh PowerPoint</Application>
  <PresentationFormat>Widescreen</PresentationFormat>
  <Paragraphs>1200</Paragraphs>
  <Slides>129</Slides>
  <Notes>129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129</vt:i4>
      </vt:variant>
    </vt:vector>
  </HeadingPairs>
  <TitlesOfParts>
    <vt:vector size="142" baseType="lpstr">
      <vt:lpstr>Arial</vt:lpstr>
      <vt:lpstr>Calibri</vt:lpstr>
      <vt:lpstr>Calibri Light</vt:lpstr>
      <vt:lpstr>Cambria Math</vt:lpstr>
      <vt:lpstr>Gill Sans</vt:lpstr>
      <vt:lpstr>Helvetica</vt:lpstr>
      <vt:lpstr>Helvetica Light</vt:lpstr>
      <vt:lpstr>Lucida Grande</vt:lpstr>
      <vt:lpstr>Open Sans</vt:lpstr>
      <vt:lpstr>Roboto</vt:lpstr>
      <vt:lpstr>STIXGeneral</vt:lpstr>
      <vt:lpstr>Symbol</vt:lpstr>
      <vt:lpstr>Office Theme</vt:lpstr>
      <vt:lpstr>PowerPoint Presentation</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A species interaction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Population Growth and Regulation</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38</cp:revision>
  <dcterms:created xsi:type="dcterms:W3CDTF">2023-01-31T15:30:55Z</dcterms:created>
  <dcterms:modified xsi:type="dcterms:W3CDTF">2024-03-01T16:20:01Z</dcterms:modified>
</cp:coreProperties>
</file>